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62" r:id="rId25"/>
    <p:sldId id="263" r:id="rId26"/>
    <p:sldId id="264" r:id="rId27"/>
    <p:sldId id="265" r:id="rId28"/>
    <p:sldId id="266" r:id="rId29"/>
    <p:sldId id="267" r:id="rId30"/>
    <p:sldId id="276" r:id="rId31"/>
    <p:sldId id="277" r:id="rId32"/>
    <p:sldId id="278" r:id="rId33"/>
    <p:sldId id="279" r:id="rId34"/>
    <p:sldId id="280" r:id="rId35"/>
    <p:sldId id="28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Présentation projet" id="{BF727936-BE57-4515-91C0-791869AB9689}">
          <p14:sldIdLst>
            <p14:sldId id="256"/>
            <p14:sldId id="257"/>
            <p14:sldId id="258"/>
            <p14:sldId id="259"/>
            <p14:sldId id="260"/>
            <p14:sldId id="268"/>
            <p14:sldId id="261"/>
          </p14:sldIdLst>
        </p14:section>
        <p14:section name="Présentation Adriana" id="{3F1FAB56-C66F-481F-8881-FF23D8D4E394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ésentation Christine" id="{EAD6796D-C233-468D-A6C5-7A1A3368B0CB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Présentation Alexis" id="{38781345-95D6-4A94-BF2F-8945E51833EB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Conclusion du projet" id="{280ECFBB-21B7-480D-A55A-AF17EB2915B6}">
          <p14:sldIdLst>
            <p14:sldId id="276"/>
            <p14:sldId id="277"/>
            <p14:sldId id="278"/>
          </p14:sldIdLst>
        </p14:section>
        <p14:section name="Slides complémentaires" id="{0CC4DCBF-BE15-427D-B9C0-9121D6126AD0}">
          <p14:sldIdLst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>
      <p:cViewPr>
        <p:scale>
          <a:sx n="100" d="100"/>
          <a:sy n="100" d="100"/>
        </p:scale>
        <p:origin x="48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25901-93D2-4C26-A5EB-11FF29B8CD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A944C034-DF41-463A-8B5D-91A66B5542AF}">
      <dgm:prSet phldrT="[Texto]" custT="1"/>
      <dgm:spPr/>
      <dgm:t>
        <a:bodyPr/>
        <a:lstStyle/>
        <a:p>
          <a:r>
            <a:rPr lang="fr-FR" sz="3200" dirty="0" smtClean="0"/>
            <a:t>Venezuela</a:t>
          </a:r>
          <a:endParaRPr lang="es-VE" sz="3200" dirty="0"/>
        </a:p>
      </dgm:t>
    </dgm:pt>
    <dgm:pt modelId="{ED2AB887-06CE-4C22-8A97-D36A81F6FA4A}" type="parTrans" cxnId="{00AF394C-F4A9-4812-8D85-F17D7E6D5C73}">
      <dgm:prSet/>
      <dgm:spPr/>
      <dgm:t>
        <a:bodyPr/>
        <a:lstStyle/>
        <a:p>
          <a:endParaRPr lang="es-VE"/>
        </a:p>
      </dgm:t>
    </dgm:pt>
    <dgm:pt modelId="{7A174A86-97D6-4068-A3F9-606470034110}" type="sibTrans" cxnId="{00AF394C-F4A9-4812-8D85-F17D7E6D5C73}">
      <dgm:prSet/>
      <dgm:spPr/>
      <dgm:t>
        <a:bodyPr/>
        <a:lstStyle/>
        <a:p>
          <a:endParaRPr lang="es-VE"/>
        </a:p>
      </dgm:t>
    </dgm:pt>
    <dgm:pt modelId="{ED2CDAFB-CA90-4543-BF01-472A2CC53999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Ingénieur Chimiste Bac +5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3A8C63DD-FE11-4ABB-872F-5BFE3198CE24}" type="parTrans" cxnId="{8FCD6337-C473-4562-BCF4-8168FB844BB0}">
      <dgm:prSet/>
      <dgm:spPr/>
      <dgm:t>
        <a:bodyPr/>
        <a:lstStyle/>
        <a:p>
          <a:endParaRPr lang="es-VE"/>
        </a:p>
      </dgm:t>
    </dgm:pt>
    <dgm:pt modelId="{FEC5E956-36AB-4CE9-9A28-B5474C089D3D}" type="sibTrans" cxnId="{8FCD6337-C473-4562-BCF4-8168FB844BB0}">
      <dgm:prSet/>
      <dgm:spPr/>
      <dgm:t>
        <a:bodyPr/>
        <a:lstStyle/>
        <a:p>
          <a:endParaRPr lang="es-VE"/>
        </a:p>
      </dgm:t>
    </dgm:pt>
    <dgm:pt modelId="{F1E7374F-D22B-411B-91B1-2780CD770296}">
      <dgm:prSet phldrT="[Texto]" custT="1"/>
      <dgm:spPr/>
      <dgm:t>
        <a:bodyPr/>
        <a:lstStyle/>
        <a:p>
          <a:r>
            <a:rPr lang="fr-FR" sz="3200" dirty="0" smtClean="0"/>
            <a:t>France</a:t>
          </a:r>
          <a:endParaRPr lang="es-VE" sz="5600" dirty="0"/>
        </a:p>
      </dgm:t>
    </dgm:pt>
    <dgm:pt modelId="{9F5B1F8B-D200-496E-ACDA-0D5F20B5FF3B}" type="parTrans" cxnId="{F6F94C66-171C-4B54-AA65-46DCDC6FE24D}">
      <dgm:prSet/>
      <dgm:spPr/>
      <dgm:t>
        <a:bodyPr/>
        <a:lstStyle/>
        <a:p>
          <a:endParaRPr lang="es-VE"/>
        </a:p>
      </dgm:t>
    </dgm:pt>
    <dgm:pt modelId="{79D62AE0-6C56-406F-ABD6-18F944E6B5E7}" type="sibTrans" cxnId="{F6F94C66-171C-4B54-AA65-46DCDC6FE24D}">
      <dgm:prSet/>
      <dgm:spPr/>
      <dgm:t>
        <a:bodyPr/>
        <a:lstStyle/>
        <a:p>
          <a:endParaRPr lang="es-VE"/>
        </a:p>
      </dgm:t>
    </dgm:pt>
    <dgm:pt modelId="{B265A494-245C-4A15-8A74-B6C10CADF462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Formation Développement Web .NET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B81641C4-E5AA-49A6-BBAE-99AA2B1E93A9}" type="parTrans" cxnId="{B17CFDB6-C6DD-4D36-A526-15D14E2755EA}">
      <dgm:prSet/>
      <dgm:spPr/>
      <dgm:t>
        <a:bodyPr/>
        <a:lstStyle/>
        <a:p>
          <a:endParaRPr lang="es-VE"/>
        </a:p>
      </dgm:t>
    </dgm:pt>
    <dgm:pt modelId="{3319BC20-8C1F-4EC5-94C4-C56D9E2377C5}" type="sibTrans" cxnId="{B17CFDB6-C6DD-4D36-A526-15D14E2755EA}">
      <dgm:prSet/>
      <dgm:spPr/>
      <dgm:t>
        <a:bodyPr/>
        <a:lstStyle/>
        <a:p>
          <a:endParaRPr lang="es-VE"/>
        </a:p>
      </dgm:t>
    </dgm:pt>
    <dgm:pt modelId="{46E72E7F-F3E6-4DB1-8D88-8060FE02D4F2}">
      <dgm:prSet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2 ans d’expérience en Commerce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8E4F6C30-03CA-4D1D-BABC-6A5472F4C708}" type="parTrans" cxnId="{5070B4E1-61CE-41DD-A334-3652196FBAE1}">
      <dgm:prSet/>
      <dgm:spPr/>
      <dgm:t>
        <a:bodyPr/>
        <a:lstStyle/>
        <a:p>
          <a:endParaRPr lang="es-VE"/>
        </a:p>
      </dgm:t>
    </dgm:pt>
    <dgm:pt modelId="{430EE3C1-9586-441B-A610-AE79E02A07A3}" type="sibTrans" cxnId="{5070B4E1-61CE-41DD-A334-3652196FBAE1}">
      <dgm:prSet/>
      <dgm:spPr/>
      <dgm:t>
        <a:bodyPr/>
        <a:lstStyle/>
        <a:p>
          <a:endParaRPr lang="es-VE"/>
        </a:p>
      </dgm:t>
    </dgm:pt>
    <dgm:pt modelId="{32C066B6-FF20-47D9-B99F-2E0B50154A0C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Connaissance de nouveaux outils et langages informatiques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8DB51FFC-C569-4839-9754-6BCED2540747}" type="parTrans" cxnId="{42F4C26D-5CFE-4F55-830B-C45A6CACFEAB}">
      <dgm:prSet/>
      <dgm:spPr/>
      <dgm:t>
        <a:bodyPr/>
        <a:lstStyle/>
        <a:p>
          <a:endParaRPr lang="es-VE"/>
        </a:p>
      </dgm:t>
    </dgm:pt>
    <dgm:pt modelId="{E39A889B-911F-43C1-B783-DEE92F8C1511}" type="sibTrans" cxnId="{42F4C26D-5CFE-4F55-830B-C45A6CACFEAB}">
      <dgm:prSet/>
      <dgm:spPr/>
      <dgm:t>
        <a:bodyPr/>
        <a:lstStyle/>
        <a:p>
          <a:endParaRPr lang="es-VE"/>
        </a:p>
      </dgm:t>
    </dgm:pt>
    <dgm:pt modelId="{58ECB254-B831-40C1-ACEE-9516BAD879B7}" type="pres">
      <dgm:prSet presAssocID="{B8825901-93D2-4C26-A5EB-11FF29B8CD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D175482-76A1-4E23-A49B-DEAB0281A566}" type="pres">
      <dgm:prSet presAssocID="{A944C034-DF41-463A-8B5D-91A66B5542AF}" presName="parentText" presStyleLbl="node1" presStyleIdx="0" presStyleCnt="2" custScaleY="60255" custLinFactNeighborX="781" custLinFactNeighborY="-6667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61C972-6BCB-4BC3-9A68-7FE670D3CCA0}" type="pres">
      <dgm:prSet presAssocID="{A944C034-DF41-463A-8B5D-91A66B5542AF}" presName="childText" presStyleLbl="revTx" presStyleIdx="0" presStyleCnt="2" custLinFactNeighborX="781" custLinFactNeighborY="-36826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EF9F3696-41B2-4F20-B6AD-279D315985CA}" type="pres">
      <dgm:prSet presAssocID="{F1E7374F-D22B-411B-91B1-2780CD770296}" presName="parentText" presStyleLbl="node1" presStyleIdx="1" presStyleCnt="2" custScaleY="60397" custLinFactNeighborX="781" custLinFactNeighborY="-3747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18FF82-F995-4529-913D-0E18866120A5}" type="pres">
      <dgm:prSet presAssocID="{F1E7374F-D22B-411B-91B1-2780CD770296}" presName="childText" presStyleLbl="revTx" presStyleIdx="1" presStyleCnt="2" custLinFactNeighborX="172" custLinFactNeighborY="-24986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B17CFDB6-C6DD-4D36-A526-15D14E2755EA}" srcId="{F1E7374F-D22B-411B-91B1-2780CD770296}" destId="{B265A494-245C-4A15-8A74-B6C10CADF462}" srcOrd="0" destOrd="0" parTransId="{B81641C4-E5AA-49A6-BBAE-99AA2B1E93A9}" sibTransId="{3319BC20-8C1F-4EC5-94C4-C56D9E2377C5}"/>
    <dgm:cxn modelId="{491894B9-FFB5-47D4-915D-3BC261226EA8}" type="presOf" srcId="{ED2CDAFB-CA90-4543-BF01-472A2CC53999}" destId="{5561C972-6BCB-4BC3-9A68-7FE670D3CCA0}" srcOrd="0" destOrd="0" presId="urn:microsoft.com/office/officeart/2005/8/layout/vList2"/>
    <dgm:cxn modelId="{E6027609-8CFB-46D4-AE60-FEE35786F68B}" type="presOf" srcId="{B8825901-93D2-4C26-A5EB-11FF29B8CDAF}" destId="{58ECB254-B831-40C1-ACEE-9516BAD879B7}" srcOrd="0" destOrd="0" presId="urn:microsoft.com/office/officeart/2005/8/layout/vList2"/>
    <dgm:cxn modelId="{8FCD6337-C473-4562-BCF4-8168FB844BB0}" srcId="{A944C034-DF41-463A-8B5D-91A66B5542AF}" destId="{ED2CDAFB-CA90-4543-BF01-472A2CC53999}" srcOrd="0" destOrd="0" parTransId="{3A8C63DD-FE11-4ABB-872F-5BFE3198CE24}" sibTransId="{FEC5E956-36AB-4CE9-9A28-B5474C089D3D}"/>
    <dgm:cxn modelId="{64B80121-A137-439C-BD77-081869799FC1}" type="presOf" srcId="{46E72E7F-F3E6-4DB1-8D88-8060FE02D4F2}" destId="{5561C972-6BCB-4BC3-9A68-7FE670D3CCA0}" srcOrd="0" destOrd="1" presId="urn:microsoft.com/office/officeart/2005/8/layout/vList2"/>
    <dgm:cxn modelId="{F6F94C66-171C-4B54-AA65-46DCDC6FE24D}" srcId="{B8825901-93D2-4C26-A5EB-11FF29B8CDAF}" destId="{F1E7374F-D22B-411B-91B1-2780CD770296}" srcOrd="1" destOrd="0" parTransId="{9F5B1F8B-D200-496E-ACDA-0D5F20B5FF3B}" sibTransId="{79D62AE0-6C56-406F-ABD6-18F944E6B5E7}"/>
    <dgm:cxn modelId="{1B15BE31-10A3-4402-80AB-23034665B661}" type="presOf" srcId="{F1E7374F-D22B-411B-91B1-2780CD770296}" destId="{EF9F3696-41B2-4F20-B6AD-279D315985CA}" srcOrd="0" destOrd="0" presId="urn:microsoft.com/office/officeart/2005/8/layout/vList2"/>
    <dgm:cxn modelId="{5070B4E1-61CE-41DD-A334-3652196FBAE1}" srcId="{A944C034-DF41-463A-8B5D-91A66B5542AF}" destId="{46E72E7F-F3E6-4DB1-8D88-8060FE02D4F2}" srcOrd="1" destOrd="0" parTransId="{8E4F6C30-03CA-4D1D-BABC-6A5472F4C708}" sibTransId="{430EE3C1-9586-441B-A610-AE79E02A07A3}"/>
    <dgm:cxn modelId="{00AF394C-F4A9-4812-8D85-F17D7E6D5C73}" srcId="{B8825901-93D2-4C26-A5EB-11FF29B8CDAF}" destId="{A944C034-DF41-463A-8B5D-91A66B5542AF}" srcOrd="0" destOrd="0" parTransId="{ED2AB887-06CE-4C22-8A97-D36A81F6FA4A}" sibTransId="{7A174A86-97D6-4068-A3F9-606470034110}"/>
    <dgm:cxn modelId="{F66C175F-9188-4355-8A08-AA2320E507F7}" type="presOf" srcId="{A944C034-DF41-463A-8B5D-91A66B5542AF}" destId="{AD175482-76A1-4E23-A49B-DEAB0281A566}" srcOrd="0" destOrd="0" presId="urn:microsoft.com/office/officeart/2005/8/layout/vList2"/>
    <dgm:cxn modelId="{7AB7E77F-182F-4536-9031-7A7B56AE7A4D}" type="presOf" srcId="{B265A494-245C-4A15-8A74-B6C10CADF462}" destId="{9118FF82-F995-4529-913D-0E18866120A5}" srcOrd="0" destOrd="0" presId="urn:microsoft.com/office/officeart/2005/8/layout/vList2"/>
    <dgm:cxn modelId="{854C0CA4-233F-476C-9645-0425385877B1}" type="presOf" srcId="{32C066B6-FF20-47D9-B99F-2E0B50154A0C}" destId="{9118FF82-F995-4529-913D-0E18866120A5}" srcOrd="0" destOrd="1" presId="urn:microsoft.com/office/officeart/2005/8/layout/vList2"/>
    <dgm:cxn modelId="{42F4C26D-5CFE-4F55-830B-C45A6CACFEAB}" srcId="{F1E7374F-D22B-411B-91B1-2780CD770296}" destId="{32C066B6-FF20-47D9-B99F-2E0B50154A0C}" srcOrd="1" destOrd="0" parTransId="{8DB51FFC-C569-4839-9754-6BCED2540747}" sibTransId="{E39A889B-911F-43C1-B783-DEE92F8C1511}"/>
    <dgm:cxn modelId="{ADA20C69-529D-47DC-82F9-9EEBBAFC38C6}" type="presParOf" srcId="{58ECB254-B831-40C1-ACEE-9516BAD879B7}" destId="{AD175482-76A1-4E23-A49B-DEAB0281A566}" srcOrd="0" destOrd="0" presId="urn:microsoft.com/office/officeart/2005/8/layout/vList2"/>
    <dgm:cxn modelId="{2FD224C7-D0F5-4C6A-9FA0-E5499F63A6CA}" type="presParOf" srcId="{58ECB254-B831-40C1-ACEE-9516BAD879B7}" destId="{5561C972-6BCB-4BC3-9A68-7FE670D3CCA0}" srcOrd="1" destOrd="0" presId="urn:microsoft.com/office/officeart/2005/8/layout/vList2"/>
    <dgm:cxn modelId="{458739DF-1AED-48F6-B70C-66C4A1A985B4}" type="presParOf" srcId="{58ECB254-B831-40C1-ACEE-9516BAD879B7}" destId="{EF9F3696-41B2-4F20-B6AD-279D315985CA}" srcOrd="2" destOrd="0" presId="urn:microsoft.com/office/officeart/2005/8/layout/vList2"/>
    <dgm:cxn modelId="{B03F7006-98E6-4BE3-AED0-DD24AEBDB58E}" type="presParOf" srcId="{58ECB254-B831-40C1-ACEE-9516BAD879B7}" destId="{9118FF82-F995-4529-913D-0E18866120A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75482-76A1-4E23-A49B-DEAB0281A566}">
      <dsp:nvSpPr>
        <dsp:cNvPr id="0" name=""/>
        <dsp:cNvSpPr/>
      </dsp:nvSpPr>
      <dsp:spPr>
        <a:xfrm>
          <a:off x="0" y="0"/>
          <a:ext cx="4608512" cy="72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Venezuela</a:t>
          </a:r>
          <a:endParaRPr lang="es-VE" sz="3200" kern="1200" dirty="0"/>
        </a:p>
      </dsp:txBody>
      <dsp:txXfrm>
        <a:off x="35240" y="35240"/>
        <a:ext cx="4538032" cy="651423"/>
      </dsp:txXfrm>
    </dsp:sp>
    <dsp:sp modelId="{5561C972-6BCB-4BC3-9A68-7FE670D3CCA0}">
      <dsp:nvSpPr>
        <dsp:cNvPr id="0" name=""/>
        <dsp:cNvSpPr/>
      </dsp:nvSpPr>
      <dsp:spPr>
        <a:xfrm>
          <a:off x="0" y="811012"/>
          <a:ext cx="460851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Ingénieur Chimiste Bac +5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2 ans d’expérience en Commerce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sp:txBody>
      <dsp:txXfrm>
        <a:off x="0" y="811012"/>
        <a:ext cx="4608512" cy="1059840"/>
      </dsp:txXfrm>
    </dsp:sp>
    <dsp:sp modelId="{EF9F3696-41B2-4F20-B6AD-279D315985CA}">
      <dsp:nvSpPr>
        <dsp:cNvPr id="0" name=""/>
        <dsp:cNvSpPr/>
      </dsp:nvSpPr>
      <dsp:spPr>
        <a:xfrm>
          <a:off x="0" y="1840399"/>
          <a:ext cx="4608512" cy="7236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France</a:t>
          </a:r>
          <a:endParaRPr lang="es-VE" sz="5600" kern="1200" dirty="0"/>
        </a:p>
      </dsp:txBody>
      <dsp:txXfrm>
        <a:off x="35323" y="1875722"/>
        <a:ext cx="4537866" cy="652958"/>
      </dsp:txXfrm>
    </dsp:sp>
    <dsp:sp modelId="{9118FF82-F995-4529-913D-0E18866120A5}">
      <dsp:nvSpPr>
        <dsp:cNvPr id="0" name=""/>
        <dsp:cNvSpPr/>
      </dsp:nvSpPr>
      <dsp:spPr>
        <a:xfrm>
          <a:off x="0" y="2736309"/>
          <a:ext cx="4608512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Formation Développement Web .NET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Connaissance de nouveaux outils et langages informatiques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sp:txBody>
      <dsp:txXfrm>
        <a:off x="0" y="2736309"/>
        <a:ext cx="4608512" cy="125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29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9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10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9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5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C1D416-9832-40B9-A78E-4B6B60E90D34}" type="datetime1">
              <a:rPr lang="en-US" smtClean="0"/>
              <a:t>9/10/2015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75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07EA2-CB39-4753-A3F8-E7162B70438D}" type="datetime1">
              <a:rPr lang="en-US" smtClean="0"/>
              <a:t>9/10/2015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7A4A4-69CD-4410-AAF0-CC88416C5CF6}" type="datetime1">
              <a:rPr lang="en-US" smtClean="0"/>
              <a:t>9/10/2015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E80007-6B35-4EFE-92AF-B12C300B303A}" type="datetime1">
              <a:rPr lang="en-US" smtClean="0"/>
              <a:t>9/10/2015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BA6F4-F0E1-47B3-B121-A77218DFAE93}" type="datetime1">
              <a:rPr lang="en-US" smtClean="0"/>
              <a:t>9/10/2015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1458E2A-89A1-498C-8E49-B236BD5983C5}" type="datetime1">
              <a:rPr lang="en-US" smtClean="0"/>
              <a:t>9/10/2015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18285B-CFB1-4153-977B-C254326982F8}" type="datetime1">
              <a:rPr lang="en-US" smtClean="0"/>
              <a:t>9/10/2015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8EA70E0-4E40-4641-94D5-25CD155419E1}" type="datetime1">
              <a:rPr lang="en-US" smtClean="0"/>
              <a:t>9/10/2015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CC4996C-5E47-47E4-82F3-B7A3D15EA18B}" type="datetime1">
              <a:rPr lang="en-US" smtClean="0"/>
              <a:t>9/10/2015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48071-3CE1-4F32-8AE6-2AED537101A8}" type="datetime1">
              <a:rPr lang="en-US" smtClean="0"/>
              <a:t>9/10/2015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4F8C5-4656-4FA4-A914-850FC46976B2}" type="datetime1">
              <a:rPr lang="en-US" smtClean="0"/>
              <a:t>9/10/2015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184BED-CEA3-4839-8430-E39ECB62E98F}" type="datetime1">
              <a:rPr lang="en-US" smtClean="0"/>
              <a:t>9/10/2015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ook Antiqua" panose="02040602050305030304" pitchFamily="18" charset="0"/>
                <a:cs typeface="Arial" panose="020B0604020202020204" pitchFamily="34" charset="0"/>
              </a:rPr>
              <a:t>Open Sea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i="1" dirty="0" smtClean="0">
                <a:latin typeface="Book Antiqua" panose="02040602050305030304" pitchFamily="18" charset="0"/>
              </a:rPr>
              <a:t>Sea the Beautiful</a:t>
            </a:r>
            <a:endParaRPr lang="en-US" b="1" i="1" dirty="0">
              <a:latin typeface="Book Antiqua" panose="0204060205030503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Création d’une base de données (Microsoft SQL Server)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Service E-mailing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Affichage de statistiques par D3js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Insertion, modification et </a:t>
            </a:r>
            <a:r>
              <a:rPr lang="fr-FR" sz="2800" dirty="0">
                <a:latin typeface="Book Antiqua" panose="02040602050305030304" pitchFamily="18" charset="0"/>
              </a:rPr>
              <a:t>suppression des </a:t>
            </a:r>
            <a:r>
              <a:rPr lang="fr-FR" sz="2800" dirty="0" smtClean="0">
                <a:latin typeface="Book Antiqua" panose="02040602050305030304" pitchFamily="18" charset="0"/>
              </a:rPr>
              <a:t>produits</a:t>
            </a:r>
            <a:endParaRPr lang="fr-FR" sz="2800" dirty="0">
              <a:latin typeface="Book Antiqua" panose="02040602050305030304" pitchFamily="18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Solutions implémentées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7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Gestion de Base de Données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65" y="1392810"/>
            <a:ext cx="5488053" cy="4916510"/>
          </a:xfrm>
        </p:spPr>
      </p:pic>
      <p:sp>
        <p:nvSpPr>
          <p:cNvPr id="12" name="ZoneTexte 11"/>
          <p:cNvSpPr txBox="1"/>
          <p:nvPr/>
        </p:nvSpPr>
        <p:spPr>
          <a:xfrm>
            <a:off x="395536" y="961063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  <a:cs typeface="+mn-cs"/>
              </a:rPr>
              <a:t>Diagramme de Tables côté Croisières </a:t>
            </a:r>
            <a:endParaRPr lang="fr-FR" sz="2000" dirty="0"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3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8800"/>
            <a:ext cx="4540277" cy="4738464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Gestion de Base de Données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9552" y="1008550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  <a:cs typeface="+mn-cs"/>
              </a:rPr>
              <a:t>Diagramme de Table côté Utilisateurs</a:t>
            </a:r>
            <a:endParaRPr lang="fr-FR" sz="2000" dirty="0"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5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Service E-mailing</a:t>
            </a:r>
            <a:endParaRPr lang="fr-FR" sz="28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Zone </a:t>
            </a:r>
            <a:r>
              <a:rPr lang="fr-FR" dirty="0" smtClean="0">
                <a:latin typeface="Book Antiqua" panose="02040602050305030304" pitchFamily="18" charset="0"/>
              </a:rPr>
              <a:t>Administrateur</a:t>
            </a: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16832"/>
            <a:ext cx="5164997" cy="3960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2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Service </a:t>
            </a:r>
            <a:r>
              <a:rPr lang="fr-FR" sz="2800" dirty="0">
                <a:latin typeface="Book Antiqua" panose="02040602050305030304" pitchFamily="18" charset="0"/>
              </a:rPr>
              <a:t>E-mailing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Zone Administrateur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20888"/>
            <a:ext cx="5400600" cy="300179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220072" y="2132856"/>
            <a:ext cx="1986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Requête à la base de données  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Connecteur droit avec flèche 10"/>
          <p:cNvCxnSpPr>
            <a:stCxn id="7" idx="1"/>
          </p:cNvCxnSpPr>
          <p:nvPr/>
        </p:nvCxnSpPr>
        <p:spPr>
          <a:xfrm flipH="1">
            <a:off x="4355976" y="2255967"/>
            <a:ext cx="864096" cy="2369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5781244" y="2996952"/>
            <a:ext cx="432048" cy="209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260580" y="2873841"/>
            <a:ext cx="1891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Chaine d’utilisateurs abonnés 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534025" y="3733165"/>
            <a:ext cx="3488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Corps de l’email personnalisé et avec un lien promotionnel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5401544" y="3695091"/>
            <a:ext cx="485328" cy="114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ccolade fermante 23"/>
          <p:cNvSpPr/>
          <p:nvPr/>
        </p:nvSpPr>
        <p:spPr>
          <a:xfrm>
            <a:off x="5004048" y="4040871"/>
            <a:ext cx="397496" cy="1294503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381473" y="4547144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Classe et méthodes du namespace</a:t>
            </a:r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«System.Net.Mail»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7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988840"/>
            <a:ext cx="4388296" cy="4248472"/>
          </a:xfrm>
        </p:spPr>
        <p:txBody>
          <a:bodyPr anchor="ctr"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Technologies et méthodes utilisées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Framework D3js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Entity Framework &amp; LINQ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Création d’un filtre d’action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Log en base de données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Zone Administrateur</a:t>
            </a:r>
            <a:endParaRPr lang="fr-FR" dirty="0"/>
          </a:p>
        </p:txBody>
      </p:sp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90872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Suivi statistique des nombres de visites des croisières triés par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dirty="0"/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4153"/>
            <a:ext cx="4267200" cy="21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Sur le projet: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Méthode de travail Agile (Scrum)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Utilisation de l’application Asp.net MVC (Model-</a:t>
            </a:r>
            <a:r>
              <a:rPr lang="fr-FR" sz="2400" dirty="0" err="1">
                <a:latin typeface="Book Antiqua" panose="02040602050305030304" pitchFamily="18" charset="0"/>
              </a:rPr>
              <a:t>View</a:t>
            </a:r>
            <a:r>
              <a:rPr lang="fr-FR" sz="2400" dirty="0">
                <a:latin typeface="Book Antiqua" panose="02040602050305030304" pitchFamily="18" charset="0"/>
              </a:rPr>
              <a:t>-Controller)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Création et gestion de Bases de données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Projection </a:t>
            </a:r>
            <a:r>
              <a:rPr lang="fr-FR" dirty="0" smtClean="0">
                <a:latin typeface="Book Antiqua" panose="02040602050305030304" pitchFamily="18" charset="0"/>
              </a:rPr>
              <a:t>personnel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Personnels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Conclusion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6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200" i="1" dirty="0" smtClean="0">
                <a:latin typeface="Book Antiqua" panose="02040602050305030304" pitchFamily="18" charset="0"/>
              </a:rPr>
              <a:t>Christine </a:t>
            </a:r>
            <a:r>
              <a:rPr lang="fr-FR" sz="3200" i="1" dirty="0" err="1">
                <a:latin typeface="Book Antiqua" panose="02040602050305030304" pitchFamily="18" charset="0"/>
              </a:rPr>
              <a:t>Rakotomalala</a:t>
            </a:r>
            <a:endParaRPr lang="fr-FR" sz="3200" i="1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Ingénieur chimiste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Doctorat </a:t>
            </a:r>
            <a:r>
              <a:rPr lang="fr-FR" sz="2000" dirty="0">
                <a:latin typeface="Book Antiqua" panose="02040602050305030304" pitchFamily="18" charset="0"/>
              </a:rPr>
              <a:t>en </a:t>
            </a:r>
            <a:r>
              <a:rPr lang="fr-FR" sz="2000" dirty="0" smtClean="0">
                <a:latin typeface="Book Antiqua" panose="02040602050305030304" pitchFamily="18" charset="0"/>
              </a:rPr>
              <a:t>chimie organique</a:t>
            </a: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8 ans en recherche </a:t>
            </a:r>
            <a:r>
              <a:rPr lang="fr-FR" sz="2000" dirty="0" smtClean="0">
                <a:latin typeface="Book Antiqua" panose="02040602050305030304" pitchFamily="18" charset="0"/>
              </a:rPr>
              <a:t>fondamentale et industrielle</a:t>
            </a:r>
            <a:endParaRPr lang="fr-FR" sz="2000" dirty="0">
              <a:latin typeface="Book Antiqua" panose="02040602050305030304" pitchFamily="18" charset="0"/>
            </a:endParaRPr>
          </a:p>
          <a:p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267200" cy="5059363"/>
          </a:xfrm>
        </p:spPr>
        <p:txBody>
          <a:bodyPr/>
          <a:lstStyle/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Book Antiqua" panose="02040602050305030304" pitchFamily="18" charset="0"/>
              </a:rPr>
              <a:t>AVANT: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Très peu de connaissances informatiques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Book Antiqua" panose="02040602050305030304" pitchFamily="18" charset="0"/>
              </a:rPr>
              <a:t>A PRESENT:</a:t>
            </a: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Gestion des croisières (Admin)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Menu de recherche (Utilisateur)  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17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1524000" cy="1524000"/>
          </a:xfrm>
          <a:prstGeom prst="rect">
            <a:avLst/>
          </a:prstGeo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Cursus présentateur </a:t>
            </a:r>
            <a:r>
              <a:rPr lang="fr-FR" dirty="0" smtClean="0">
                <a:latin typeface="Book Antiqua" panose="02040602050305030304" pitchFamily="18" charset="0"/>
              </a:rPr>
              <a:t>:</a:t>
            </a: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9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170511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Gestion des </a:t>
            </a:r>
            <a:r>
              <a:rPr lang="fr-FR" dirty="0" smtClean="0">
                <a:latin typeface="Book Antiqua" panose="02040602050305030304" pitchFamily="18" charset="0"/>
              </a:rPr>
              <a:t>croisières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u="sng" dirty="0" smtClean="0">
                <a:latin typeface="Book Antiqua" panose="02040602050305030304" pitchFamily="18" charset="0"/>
              </a:rPr>
              <a:t>Besoin:</a:t>
            </a:r>
            <a:r>
              <a:rPr lang="fr-FR" sz="2000" dirty="0" smtClean="0">
                <a:latin typeface="Book Antiqua" panose="02040602050305030304" pitchFamily="18" charset="0"/>
              </a:rPr>
              <a:t> Produits qui changent dans le temps</a:t>
            </a:r>
          </a:p>
          <a:p>
            <a:pPr marL="0" indent="0">
              <a:buNone/>
            </a:pPr>
            <a:r>
              <a:rPr lang="fr-FR" sz="2000" dirty="0">
                <a:latin typeface="Book Antiqua" panose="02040602050305030304" pitchFamily="18" charset="0"/>
              </a:rPr>
              <a:t>	</a:t>
            </a:r>
            <a:r>
              <a:rPr lang="fr-FR" sz="2000" dirty="0" smtClean="0">
                <a:latin typeface="Book Antiqua" panose="02040602050305030304" pitchFamily="18" charset="0"/>
              </a:rPr>
              <a:t>Fonctionnalité qui gère facilement les croisières et qui permet de garder les changements en base de données </a:t>
            </a: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u="sng" dirty="0" smtClean="0">
                <a:latin typeface="Book Antiqua" panose="02040602050305030304" pitchFamily="18" charset="0"/>
              </a:rPr>
              <a:t>Contrainte:</a:t>
            </a:r>
            <a:r>
              <a:rPr lang="fr-FR" sz="2000" dirty="0" smtClean="0">
                <a:latin typeface="Book Antiqua" panose="02040602050305030304" pitchFamily="18" charset="0"/>
              </a:rPr>
              <a:t> Offrir la possibilité à des non-informaticiens autorisés d’utiliser cette fonctionnalité</a:t>
            </a:r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Partie Administrateur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 smtClean="0">
                <a:latin typeface="Book Antiqua" panose="02040602050305030304" pitchFamily="18" charset="0"/>
              </a:rPr>
              <a:t>Partie</a:t>
            </a:r>
            <a:r>
              <a:rPr lang="en-US" sz="1600" dirty="0" smtClean="0">
                <a:latin typeface="Book Antiqua" panose="02040602050305030304" pitchFamily="18" charset="0"/>
              </a:rPr>
              <a:t> </a:t>
            </a:r>
            <a:r>
              <a:rPr lang="en-US" sz="1600" dirty="0" err="1" smtClean="0">
                <a:latin typeface="Book Antiqua" panose="02040602050305030304" pitchFamily="18" charset="0"/>
              </a:rPr>
              <a:t>Administrateur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18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555776" y="2222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847311"/>
            <a:ext cx="3800475" cy="221932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683568" y="1988840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d’interfaces intuitives</a:t>
            </a:r>
          </a:p>
          <a:p>
            <a:pPr>
              <a:buSzPct val="100000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Facile à remanier :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	Actions CRUD générées par </a:t>
            </a:r>
            <a:r>
              <a:rPr lang="fr-FR" sz="2000" dirty="0" smtClean="0">
                <a:latin typeface="Book Antiqua" panose="02040602050305030304" pitchFamily="18" charset="0"/>
              </a:rPr>
              <a:t>l’Entity</a:t>
            </a:r>
            <a:r>
              <a:rPr lang="fr-FR" sz="2000" dirty="0">
                <a:latin typeface="Book Antiqua" panose="02040602050305030304" pitchFamily="18" charset="0"/>
              </a:rPr>
              <a:t> </a:t>
            </a:r>
            <a:r>
              <a:rPr lang="fr-FR" sz="2000" dirty="0" smtClean="0">
                <a:latin typeface="Book Antiqua" panose="02040602050305030304" pitchFamily="18" charset="0"/>
              </a:rPr>
              <a:t>Framework</a:t>
            </a: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Ajout de la possibilité d’ajouter des photos aux croisières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Gestion des croisières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 smtClean="0">
                <a:latin typeface="Book Antiqua" panose="02040602050305030304" pitchFamily="18" charset="0"/>
              </a:rPr>
              <a:t>Partie</a:t>
            </a:r>
            <a:r>
              <a:rPr lang="en-US" sz="1600" dirty="0" smtClean="0">
                <a:latin typeface="Book Antiqua" panose="02040602050305030304" pitchFamily="18" charset="0"/>
              </a:rPr>
              <a:t> </a:t>
            </a:r>
            <a:r>
              <a:rPr lang="en-US" sz="1600" dirty="0" err="1" smtClean="0">
                <a:latin typeface="Book Antiqua" panose="02040602050305030304" pitchFamily="18" charset="0"/>
              </a:rPr>
              <a:t>Administrateur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19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550" t="19897" r="19412" b="49378"/>
          <a:stretch/>
        </p:blipFill>
        <p:spPr>
          <a:xfrm>
            <a:off x="251520" y="1485825"/>
            <a:ext cx="8415394" cy="2119966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39552" y="4581128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066801"/>
            <a:ext cx="8591872" cy="634008"/>
          </a:xfrm>
        </p:spPr>
        <p:txBody>
          <a:bodyPr/>
          <a:lstStyle/>
          <a:p>
            <a:pPr marL="0" indent="0">
              <a:buNone/>
            </a:pPr>
            <a:r>
              <a:rPr lang="fr-FR" i="1" dirty="0" smtClean="0">
                <a:latin typeface="Book Antiqua" panose="02040602050305030304" pitchFamily="18" charset="0"/>
              </a:rPr>
              <a:t>Chollet Alexis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Cursus présentateur :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 bwMode="auto">
          <a:xfrm>
            <a:off x="323528" y="2996952"/>
            <a:ext cx="420195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sz="2400" dirty="0" smtClean="0">
                <a:latin typeface="Book Antiqua" panose="02040602050305030304" pitchFamily="18" charset="0"/>
              </a:rPr>
              <a:t>Background 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Thèse en Physique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Programmation fonctionnelle (Fortran &amp; Matlab)</a:t>
            </a:r>
            <a:endParaRPr lang="fr-FR" sz="2800" dirty="0" smtClean="0">
              <a:latin typeface="Book Antiqua" panose="02040602050305030304" pitchFamily="18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525484" y="2996952"/>
            <a:ext cx="420195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sz="2400" dirty="0" smtClean="0">
                <a:latin typeface="Book Antiqua" panose="02040602050305030304" pitchFamily="18" charset="0"/>
              </a:rPr>
              <a:t>Reconversion :</a:t>
            </a: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Technologie ASP .Net MVC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Embauche plus importante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96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159" t="10181" r="62392" b="54065"/>
          <a:stretch/>
        </p:blipFill>
        <p:spPr>
          <a:xfrm>
            <a:off x="34044" y="1556792"/>
            <a:ext cx="4248472" cy="352839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Formulaire de recherche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 smtClean="0">
                <a:latin typeface="Book Antiqua" panose="02040602050305030304" pitchFamily="18" charset="0"/>
              </a:rPr>
              <a:t>Expérience</a:t>
            </a:r>
            <a:r>
              <a:rPr lang="en-US" sz="1600" dirty="0" smtClean="0"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latin typeface="Book Antiqua" panose="02040602050305030304" pitchFamily="18" charset="0"/>
              </a:rPr>
              <a:t>u</a:t>
            </a:r>
            <a:r>
              <a:rPr lang="en-US" sz="1600" dirty="0" err="1" smtClean="0">
                <a:latin typeface="Book Antiqua" panose="02040602050305030304" pitchFamily="18" charset="0"/>
              </a:rPr>
              <a:t>tilisateur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20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550" t="10386" r="61702" b="64264"/>
          <a:stretch/>
        </p:blipFill>
        <p:spPr>
          <a:xfrm>
            <a:off x="90878" y="908720"/>
            <a:ext cx="4472966" cy="2601813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2339753" y="1412776"/>
            <a:ext cx="6530676" cy="4824536"/>
          </a:xfrm>
          <a:solidFill>
            <a:schemeClr val="bg1"/>
          </a:solidFill>
        </p:spPr>
        <p:txBody>
          <a:bodyPr/>
          <a:lstStyle/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Besoins: </a:t>
            </a:r>
            <a:r>
              <a:rPr lang="fr-FR" sz="1800" dirty="0" smtClean="0">
                <a:latin typeface="Book Antiqua" panose="02040602050305030304" pitchFamily="18" charset="0"/>
              </a:rPr>
              <a:t>permettre aux utilisateurs d’accéder facilement et uniquement aux croisières qui les intéressent dans un catalogue fourni</a:t>
            </a: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Contraintes: </a:t>
            </a:r>
            <a:r>
              <a:rPr lang="fr-FR" sz="2000" dirty="0" smtClean="0">
                <a:latin typeface="Book Antiqua" panose="02040602050305030304" pitchFamily="18" charset="0"/>
              </a:rPr>
              <a:t>	</a:t>
            </a:r>
          </a:p>
          <a:p>
            <a:pPr marL="0" indent="0">
              <a:buSzPct val="100000"/>
              <a:buNone/>
            </a:pPr>
            <a:r>
              <a:rPr lang="fr-FR" sz="1800" dirty="0" smtClean="0">
                <a:latin typeface="Book Antiqua" panose="02040602050305030304" pitchFamily="18" charset="0"/>
              </a:rPr>
              <a:t>- accéder à cette fonctionnalité sur différentes pages du site</a:t>
            </a:r>
          </a:p>
          <a:p>
            <a:pPr marL="0" indent="0">
              <a:buSzPct val="100000"/>
              <a:buNone/>
            </a:pPr>
            <a:r>
              <a:rPr lang="fr-FR" sz="1800" dirty="0" smtClean="0">
                <a:latin typeface="Book Antiqua" panose="02040602050305030304" pitchFamily="18" charset="0"/>
              </a:rPr>
              <a:t>- permettre de changer un paramètre de recherche sans tout ressaisir</a:t>
            </a:r>
            <a:endParaRPr lang="fr-FR" sz="1600" dirty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Solutions: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Recherche multicritères</a:t>
            </a: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Présent sur toutes les pages catalogue du </a:t>
            </a:r>
            <a:r>
              <a:rPr lang="fr-FR" sz="2000" dirty="0" smtClean="0">
                <a:latin typeface="Book Antiqua" panose="02040602050305030304" pitchFamily="18" charset="0"/>
              </a:rPr>
              <a:t>site (modulable)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Forme raccourcie ou étendue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Conservation des critères déjà entrés</a:t>
            </a:r>
          </a:p>
          <a:p>
            <a:pPr marL="0" indent="0">
              <a:buSzPct val="100000"/>
              <a:buNone/>
            </a:pPr>
            <a:r>
              <a:rPr lang="fr-FR" sz="2000" dirty="0">
                <a:latin typeface="Book Antiqua" panose="02040602050305030304" pitchFamily="18" charset="0"/>
              </a:rPr>
              <a:t>	</a:t>
            </a:r>
            <a:r>
              <a:rPr lang="fr-FR" sz="2000" dirty="0" smtClean="0">
                <a:latin typeface="Book Antiqua" panose="02040602050305030304" pitchFamily="18" charset="0"/>
              </a:rPr>
              <a:t>Facilite les recherches </a:t>
            </a:r>
            <a:r>
              <a:rPr lang="fr-FR" sz="2000" dirty="0" smtClean="0">
                <a:latin typeface="Book Antiqua" panose="02040602050305030304" pitchFamily="18" charset="0"/>
              </a:rPr>
              <a:t>successives</a:t>
            </a:r>
            <a:endParaRPr lang="fr-FR" sz="2000" dirty="0" smtClean="0">
              <a:latin typeface="Book Antiqua" panose="02040602050305030304" pitchFamily="18" charset="0"/>
            </a:endParaRPr>
          </a:p>
        </p:txBody>
      </p:sp>
      <p:sp>
        <p:nvSpPr>
          <p:cNvPr id="11" name="Flèche droite 10"/>
          <p:cNvSpPr/>
          <p:nvPr/>
        </p:nvSpPr>
        <p:spPr>
          <a:xfrm>
            <a:off x="2699792" y="5781792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Technologies utilisées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latin typeface="Book Antiqua" panose="02040602050305030304" pitchFamily="18" charset="0"/>
              </a:rPr>
              <a:t>Expérience</a:t>
            </a:r>
            <a:r>
              <a:rPr lang="en-US" sz="1600" dirty="0"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latin typeface="Book Antiqua" panose="02040602050305030304" pitchFamily="18" charset="0"/>
              </a:rPr>
              <a:t>utilisateur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21</a:t>
            </a:fld>
            <a:endParaRPr lang="en-US">
              <a:latin typeface="Book Antiqua" panose="02040602050305030304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827584" y="1844824"/>
            <a:ext cx="6048672" cy="2952328"/>
            <a:chOff x="1619672" y="1412776"/>
            <a:chExt cx="6048672" cy="29523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3159" t="16019" r="75194" b="54065"/>
            <a:stretch/>
          </p:blipFill>
          <p:spPr>
            <a:xfrm>
              <a:off x="3445768" y="1412776"/>
              <a:ext cx="2023864" cy="2952328"/>
            </a:xfrm>
            <a:prstGeom prst="rect">
              <a:avLst/>
            </a:prstGeom>
          </p:spPr>
        </p:pic>
        <p:sp>
          <p:nvSpPr>
            <p:cNvPr id="14" name="Légende encadrée 2 13"/>
            <p:cNvSpPr/>
            <p:nvPr/>
          </p:nvSpPr>
          <p:spPr>
            <a:xfrm>
              <a:off x="5940152" y="1556792"/>
              <a:ext cx="1728192" cy="432049"/>
            </a:xfrm>
            <a:prstGeom prst="borderCallout2">
              <a:avLst>
                <a:gd name="adj1" fmla="val 51949"/>
                <a:gd name="adj2" fmla="val -33"/>
                <a:gd name="adj3" fmla="val 51949"/>
                <a:gd name="adj4" fmla="val -14938"/>
                <a:gd name="adj5" fmla="val 112500"/>
                <a:gd name="adj6" fmla="val -46667"/>
              </a:avLst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33CC"/>
                  </a:solidFill>
                  <a:latin typeface="Book Antiqua" panose="02040602050305030304" pitchFamily="18" charset="0"/>
                </a:rPr>
                <a:t>Calendrier: JQuery</a:t>
              </a:r>
              <a:endParaRPr lang="fr-FR" sz="1400" dirty="0">
                <a:solidFill>
                  <a:srgbClr val="0033CC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" name="Légende encadrée 2 14"/>
            <p:cNvSpPr/>
            <p:nvPr/>
          </p:nvSpPr>
          <p:spPr>
            <a:xfrm>
              <a:off x="5469632" y="2454309"/>
              <a:ext cx="1728192" cy="432049"/>
            </a:xfrm>
            <a:prstGeom prst="borderCallout2">
              <a:avLst>
                <a:gd name="adj1" fmla="val 47410"/>
                <a:gd name="adj2" fmla="val -66"/>
                <a:gd name="adj3" fmla="val 46589"/>
                <a:gd name="adj4" fmla="val -16602"/>
                <a:gd name="adj5" fmla="val -6549"/>
                <a:gd name="adj6" fmla="val -43360"/>
              </a:avLst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33CC"/>
                  </a:solidFill>
                  <a:latin typeface="Book Antiqua" panose="02040602050305030304" pitchFamily="18" charset="0"/>
                </a:rPr>
                <a:t>AJAX</a:t>
              </a:r>
              <a:endParaRPr lang="fr-FR" sz="1400" dirty="0">
                <a:solidFill>
                  <a:srgbClr val="0033CC"/>
                </a:solidFill>
                <a:latin typeface="Book Antiqua" panose="02040602050305030304" pitchFamily="18" charset="0"/>
              </a:endParaRPr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1619672" y="1725611"/>
              <a:ext cx="1860130" cy="1747937"/>
              <a:chOff x="1085522" y="1725611"/>
              <a:chExt cx="1860130" cy="1747937"/>
            </a:xfrm>
          </p:grpSpPr>
          <p:cxnSp>
            <p:nvCxnSpPr>
              <p:cNvPr id="26" name="Connecteur droit 25"/>
              <p:cNvCxnSpPr/>
              <p:nvPr/>
            </p:nvCxnSpPr>
            <p:spPr>
              <a:xfrm flipV="1">
                <a:off x="2099572" y="1725611"/>
                <a:ext cx="846080" cy="873969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2099572" y="2599580"/>
                <a:ext cx="846080" cy="153888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2099572" y="2599580"/>
                <a:ext cx="846080" cy="566191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>
                <a:off x="2099572" y="2599580"/>
                <a:ext cx="846080" cy="873968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H="1">
                <a:off x="1835696" y="2599580"/>
                <a:ext cx="263876" cy="0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1085522" y="2445691"/>
                <a:ext cx="846707" cy="307777"/>
              </a:xfrm>
              <a:prstGeom prst="rect">
                <a:avLst/>
              </a:prstGeom>
              <a:noFill/>
              <a:ln w="25400">
                <a:solidFill>
                  <a:srgbClr val="0033C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>
                    <a:solidFill>
                      <a:srgbClr val="0033CC"/>
                    </a:solidFill>
                    <a:latin typeface="Book Antiqua" panose="02040602050305030304" pitchFamily="18" charset="0"/>
                    <a:cs typeface="+mn-cs"/>
                  </a:rPr>
                  <a:t>Asp.Net</a:t>
                </a:r>
                <a:endParaRPr lang="fr-FR" sz="1400" dirty="0">
                  <a:solidFill>
                    <a:srgbClr val="0033CC"/>
                  </a:solidFill>
                  <a:latin typeface="Book Antiqua" panose="02040602050305030304" pitchFamily="18" charset="0"/>
                  <a:cs typeface="+mn-cs"/>
                </a:endParaRP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442" y="3339405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Alimentation des menus déroulants par requête LINQ à la base de données</a:t>
            </a:r>
            <a:endParaRPr lang="fr-FR" sz="1400" dirty="0">
              <a:latin typeface="Book Antiqua" panose="0204060205030503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948264" y="1835532"/>
            <a:ext cx="2088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- Affichage plus convivial</a:t>
            </a:r>
          </a:p>
          <a:p>
            <a:r>
              <a:rPr lang="fr-FR" sz="1400" dirty="0" smtClean="0">
                <a:latin typeface="Book Antiqua" panose="02040602050305030304" pitchFamily="18" charset="0"/>
              </a:rPr>
              <a:t>- Résolution d’éventuels problèmes de format</a:t>
            </a:r>
            <a:endParaRPr lang="fr-FR" sz="1400" dirty="0">
              <a:latin typeface="Book Antiqua" panose="0204060205030503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89549" y="294989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Chargement du contenu </a:t>
            </a:r>
          </a:p>
          <a:p>
            <a:r>
              <a:rPr lang="fr-FR" sz="1400" dirty="0">
                <a:latin typeface="Book Antiqua" panose="02040602050305030304" pitchFamily="18" charset="0"/>
              </a:rPr>
              <a:t>e</a:t>
            </a:r>
            <a:r>
              <a:rPr lang="fr-FR" sz="1400" dirty="0" smtClean="0">
                <a:latin typeface="Book Antiqua" panose="02040602050305030304" pitchFamily="18" charset="0"/>
              </a:rPr>
              <a:t>n fonction du choix de la destination</a:t>
            </a:r>
            <a:endParaRPr lang="fr-FR" sz="1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8932" r="57086" b="48531"/>
          <a:stretch/>
        </p:blipFill>
        <p:spPr>
          <a:xfrm>
            <a:off x="2195736" y="2929000"/>
            <a:ext cx="6751940" cy="2013518"/>
          </a:xfrm>
          <a:prstGeom prst="rect">
            <a:avLst/>
          </a:prstGeom>
        </p:spPr>
      </p:pic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294878" y="1052736"/>
            <a:ext cx="8021538" cy="5112568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Filtrer les résultats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Modulable: ajouter, supprimer ou changer les critères </a:t>
            </a: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Book Antiqua" panose="02040602050305030304" pitchFamily="18" charset="0"/>
              </a:rPr>
              <a:t>Decorator</a:t>
            </a:r>
            <a:r>
              <a:rPr lang="fr-FR" dirty="0" smtClean="0">
                <a:latin typeface="Book Antiqua" panose="02040602050305030304" pitchFamily="18" charset="0"/>
              </a:rPr>
              <a:t>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latin typeface="Book Antiqua" panose="02040602050305030304" pitchFamily="18" charset="0"/>
              </a:rPr>
              <a:t>Expérience</a:t>
            </a:r>
            <a:r>
              <a:rPr lang="en-US" sz="1600" dirty="0"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latin typeface="Book Antiqua" panose="02040602050305030304" pitchFamily="18" charset="0"/>
              </a:rPr>
              <a:t>utilisateur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22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t="60893"/>
          <a:stretch/>
        </p:blipFill>
        <p:spPr>
          <a:xfrm>
            <a:off x="1331640" y="1772816"/>
            <a:ext cx="5256584" cy="8324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Projet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Appréhender le modèle MVC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Mettre en application des technologies abordées lors de la formation (</a:t>
            </a:r>
            <a:r>
              <a:rPr lang="fr-FR" sz="2000" dirty="0" err="1" smtClean="0">
                <a:latin typeface="Book Antiqua" panose="02040602050305030304" pitchFamily="18" charset="0"/>
              </a:rPr>
              <a:t>Asp.Net</a:t>
            </a:r>
            <a:r>
              <a:rPr lang="fr-FR" sz="2000" dirty="0" smtClean="0">
                <a:latin typeface="Book Antiqua" panose="02040602050305030304" pitchFamily="18" charset="0"/>
              </a:rPr>
              <a:t>, </a:t>
            </a:r>
            <a:r>
              <a:rPr lang="fr-FR" sz="2000" dirty="0" err="1" smtClean="0">
                <a:latin typeface="Book Antiqua" panose="02040602050305030304" pitchFamily="18" charset="0"/>
              </a:rPr>
              <a:t>Javascript</a:t>
            </a:r>
            <a:r>
              <a:rPr lang="fr-FR" sz="2000" dirty="0" smtClean="0">
                <a:latin typeface="Book Antiqua" panose="02040602050305030304" pitchFamily="18" charset="0"/>
              </a:rPr>
              <a:t>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Optimiser la conception pour le remanier plus facilement</a:t>
            </a: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Aborder un projet de A à Z par la méthode SCRUM</a:t>
            </a: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Projection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Familiarisée à différentes facettes du métier de concepteur-développeur web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Connaissances en technologies .NET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Intégrer une équipe de </a:t>
            </a:r>
            <a:r>
              <a:rPr lang="fr-FR" sz="2000" dirty="0" smtClean="0">
                <a:latin typeface="Book Antiqua" panose="02040602050305030304" pitchFamily="18" charset="0"/>
              </a:rPr>
              <a:t>développement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Conclusion personnelle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latin typeface="Book Antiqua" panose="02040602050305030304" pitchFamily="18" charset="0"/>
              </a:rPr>
              <a:t>Conclusion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23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3" t="9470" r="272" b="2792"/>
          <a:stretch/>
        </p:blipFill>
        <p:spPr>
          <a:xfrm>
            <a:off x="251520" y="1798334"/>
            <a:ext cx="6124109" cy="338437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Interface utilisateur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1348" t="9347" r="55011" b="87920"/>
          <a:stretch/>
        </p:blipFill>
        <p:spPr>
          <a:xfrm>
            <a:off x="4067944" y="1155082"/>
            <a:ext cx="4392488" cy="348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47664" y="1798334"/>
            <a:ext cx="1224136" cy="1069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9" idx="0"/>
            <a:endCxn id="8" idx="1"/>
          </p:cNvCxnSpPr>
          <p:nvPr/>
        </p:nvCxnSpPr>
        <p:spPr>
          <a:xfrm flipV="1">
            <a:off x="2159732" y="1329449"/>
            <a:ext cx="1908212" cy="468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51520" y="111855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Book Antiqua" panose="02040602050305030304" pitchFamily="18" charset="0"/>
              </a:rPr>
              <a:t>Navigation catalogue :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31882" t="64400" r="26120" b="6801"/>
          <a:stretch/>
        </p:blipFill>
        <p:spPr>
          <a:xfrm>
            <a:off x="5796136" y="5003523"/>
            <a:ext cx="3024336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ZoneTexte 19"/>
          <p:cNvSpPr txBox="1"/>
          <p:nvPr/>
        </p:nvSpPr>
        <p:spPr>
          <a:xfrm>
            <a:off x="2411760" y="5477228"/>
            <a:ext cx="331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Book Antiqua" panose="02040602050305030304" pitchFamily="18" charset="0"/>
              </a:rPr>
              <a:t>Navigation par pays :</a:t>
            </a:r>
          </a:p>
          <a:p>
            <a:pPr algn="ctr"/>
            <a:r>
              <a:rPr lang="fr-FR" sz="2000" dirty="0" smtClean="0">
                <a:latin typeface="Book Antiqua" panose="02040602050305030304" pitchFamily="18" charset="0"/>
              </a:rPr>
              <a:t>cliquable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0124" y="3933055"/>
            <a:ext cx="2617900" cy="1070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endCxn id="19" idx="1"/>
          </p:cNvCxnSpPr>
          <p:nvPr/>
        </p:nvCxnSpPr>
        <p:spPr>
          <a:xfrm>
            <a:off x="4788024" y="4468288"/>
            <a:ext cx="1008112" cy="1183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7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8482" b="3156"/>
          <a:stretch/>
        </p:blipFill>
        <p:spPr>
          <a:xfrm>
            <a:off x="246941" y="1563012"/>
            <a:ext cx="3526305" cy="1978706"/>
          </a:xfrm>
          <a:prstGeom prst="rect">
            <a:avLst/>
          </a:prstGeom>
        </p:spPr>
      </p:pic>
      <p:pic>
        <p:nvPicPr>
          <p:cNvPr id="17" name="Espace réservé du contenu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2703"/>
          <a:stretch/>
        </p:blipFill>
        <p:spPr>
          <a:xfrm>
            <a:off x="246941" y="4106343"/>
            <a:ext cx="3647351" cy="2002346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Uniformité des </a:t>
            </a:r>
            <a:r>
              <a:rPr lang="fr-FR" dirty="0" smtClean="0">
                <a:latin typeface="Book Antiqua" panose="02040602050305030304" pitchFamily="18" charset="0"/>
              </a:rPr>
              <a:t>vues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603429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644008" y="1052736"/>
            <a:ext cx="4197911" cy="2488982"/>
            <a:chOff x="5790377" y="1161956"/>
            <a:chExt cx="3048824" cy="2056742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80" b="3380"/>
            <a:stretch/>
          </p:blipFill>
          <p:spPr>
            <a:xfrm>
              <a:off x="5790377" y="1562066"/>
              <a:ext cx="3048824" cy="1656632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5790377" y="1161956"/>
              <a:ext cx="214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Book Antiqua" panose="02040602050305030304" pitchFamily="18" charset="0"/>
                </a:rPr>
                <a:t>d</a:t>
              </a:r>
              <a:r>
                <a:rPr lang="fr-FR" sz="2000" dirty="0" smtClean="0">
                  <a:latin typeface="Book Antiqua" panose="02040602050305030304" pitchFamily="18" charset="0"/>
                </a:rPr>
                <a:t>estinations :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46942" y="1162902"/>
            <a:ext cx="214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p</a:t>
            </a:r>
            <a:r>
              <a:rPr lang="fr-FR" sz="2000" dirty="0" smtClean="0">
                <a:latin typeface="Book Antiqua" panose="02040602050305030304" pitchFamily="18" charset="0"/>
              </a:rPr>
              <a:t>romotions :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46942" y="3702306"/>
            <a:ext cx="214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t</a:t>
            </a:r>
            <a:r>
              <a:rPr lang="fr-FR" sz="2000" dirty="0" smtClean="0">
                <a:latin typeface="Book Antiqua" panose="02040602050305030304" pitchFamily="18" charset="0"/>
              </a:rPr>
              <a:t>hèmes :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4644009" y="3618809"/>
            <a:ext cx="4195192" cy="2485954"/>
            <a:chOff x="5790377" y="4048021"/>
            <a:chExt cx="3048823" cy="205674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80" b="3380"/>
            <a:stretch/>
          </p:blipFill>
          <p:spPr>
            <a:xfrm>
              <a:off x="5790377" y="4448131"/>
              <a:ext cx="3048823" cy="1656631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5790377" y="4048021"/>
              <a:ext cx="214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Book Antiqua" panose="02040602050305030304" pitchFamily="18" charset="0"/>
                </a:rPr>
                <a:t>p</a:t>
              </a:r>
              <a:r>
                <a:rPr lang="fr-FR" sz="2000" dirty="0" smtClean="0">
                  <a:latin typeface="Book Antiqua" panose="02040602050305030304" pitchFamily="18" charset="0"/>
                </a:rPr>
                <a:t>ar pays :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5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Book Antiqua" panose="02040602050305030304" pitchFamily="18" charset="0"/>
              </a:rPr>
              <a:t>HtmlHelper</a:t>
            </a:r>
            <a:endParaRPr lang="fr-FR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b="1" dirty="0" smtClean="0">
                <a:latin typeface="Book Antiqua" panose="02040602050305030304" pitchFamily="18" charset="0"/>
              </a:rPr>
              <a:t>Clonage() : jQuery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b="1" dirty="0" smtClean="0">
                <a:latin typeface="Book Antiqua" panose="02040602050305030304" pitchFamily="18" charset="0"/>
              </a:rPr>
              <a:t>Vue partielle</a:t>
            </a:r>
            <a:endParaRPr lang="fr-FR" b="1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Vue partielle &amp; jQuery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868144" y="1824789"/>
            <a:ext cx="2412025" cy="3208422"/>
            <a:chOff x="5868144" y="1981673"/>
            <a:chExt cx="2412025" cy="3208422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3"/>
            <a:srcRect l="31254" t="15805" r="54369" b="65996"/>
            <a:stretch/>
          </p:blipFill>
          <p:spPr>
            <a:xfrm>
              <a:off x="5868144" y="1981673"/>
              <a:ext cx="2412025" cy="26642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ZoneTexte 28"/>
            <p:cNvSpPr txBox="1"/>
            <p:nvPr/>
          </p:nvSpPr>
          <p:spPr>
            <a:xfrm>
              <a:off x="6074918" y="4789985"/>
              <a:ext cx="1998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latin typeface="Book Antiqua" panose="02040602050305030304" pitchFamily="18" charset="0"/>
                </a:rPr>
                <a:t>cliquable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93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Commentaires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30200" t="14721" r="24350"/>
          <a:stretch/>
        </p:blipFill>
        <p:spPr>
          <a:xfrm>
            <a:off x="4658982" y="1218212"/>
            <a:ext cx="4182165" cy="4904537"/>
          </a:xfrm>
          <a:prstGeom prst="rect">
            <a:avLst/>
          </a:prstGeom>
        </p:spPr>
      </p:pic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Book Antiqua" panose="02040602050305030304" pitchFamily="18" charset="0"/>
              </a:rPr>
              <a:t>Retour client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Difficultés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f</a:t>
            </a:r>
            <a:r>
              <a:rPr lang="fr-FR" dirty="0" smtClean="0">
                <a:latin typeface="Book Antiqua" panose="02040602050305030304" pitchFamily="18" charset="0"/>
              </a:rPr>
              <a:t>il de discussion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indentation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Solutions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Book Antiqua" panose="02040602050305030304" pitchFamily="18" charset="0"/>
              </a:rPr>
              <a:t>HtmlHelpers</a:t>
            </a:r>
            <a:endParaRPr lang="fr-FR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m</a:t>
            </a:r>
            <a:r>
              <a:rPr lang="fr-FR" dirty="0" smtClean="0">
                <a:latin typeface="Book Antiqua" panose="02040602050305030304" pitchFamily="18" charset="0"/>
              </a:rPr>
              <a:t>éthode récursive d’affichage</a:t>
            </a:r>
          </a:p>
        </p:txBody>
      </p:sp>
    </p:spTree>
    <p:extLst>
      <p:ext uri="{BB962C8B-B14F-4D97-AF65-F5344CB8AC3E}">
        <p14:creationId xmlns:p14="http://schemas.microsoft.com/office/powerpoint/2010/main" val="33323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Difficultés &amp; Conclusion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179512" y="1066800"/>
            <a:ext cx="8812964" cy="5098503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Difficultés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Abstraction et généralisation des vues partielles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Ordre d’appel aux fonctions jQuery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Incrément dans la méthode récursive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Conclusion techniques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Différentes approches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JavaScript &amp; Framework jQuery </a:t>
            </a: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287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Bilan personnel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179512" y="1066800"/>
            <a:ext cx="8812964" cy="5170511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Projet technique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Création librairie de fonction JavaScript &amp; jQuery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Versatilité des requêtes </a:t>
            </a:r>
            <a:r>
              <a:rPr lang="fr-FR" dirty="0" err="1" smtClean="0">
                <a:latin typeface="Book Antiqua" panose="02040602050305030304" pitchFamily="18" charset="0"/>
              </a:rPr>
              <a:t>Linq</a:t>
            </a:r>
            <a:endParaRPr lang="fr-FR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Généricité des vues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Projection professionnel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Simplification des relations </a:t>
            </a:r>
            <a:r>
              <a:rPr lang="fr-FR" dirty="0" err="1" smtClean="0">
                <a:latin typeface="Book Antiqua" panose="02040602050305030304" pitchFamily="18" charset="0"/>
              </a:rPr>
              <a:t>DataLayer</a:t>
            </a:r>
            <a:r>
              <a:rPr lang="fr-FR" dirty="0" smtClean="0">
                <a:latin typeface="Book Antiqua" panose="02040602050305030304" pitchFamily="18" charset="0"/>
              </a:rPr>
              <a:t>/Business Layer par l’</a:t>
            </a:r>
            <a:r>
              <a:rPr lang="fr-FR" dirty="0" err="1" smtClean="0">
                <a:latin typeface="Book Antiqua" panose="02040602050305030304" pitchFamily="18" charset="0"/>
              </a:rPr>
              <a:t>EntityFramework</a:t>
            </a:r>
            <a:endParaRPr lang="fr-FR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Réactivité et adaptabilité du produit aux choix du client grâce à </a:t>
            </a:r>
            <a:r>
              <a:rPr lang="fr-FR" dirty="0" err="1" smtClean="0">
                <a:latin typeface="Book Antiqua" panose="02040602050305030304" pitchFamily="18" charset="0"/>
              </a:rPr>
              <a:t>Scrum</a:t>
            </a:r>
            <a:endParaRPr lang="fr-FR" dirty="0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9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228600" y="2276871"/>
            <a:ext cx="4267200" cy="3849291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latin typeface="Book Antiqua" panose="02040602050305030304" pitchFamily="18" charset="0"/>
              </a:rPr>
              <a:t>Expérience utilisateur 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Réserver une croisière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Navigation intuitive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Affichage responsive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Retour client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4495800" y="2276872"/>
            <a:ext cx="4419600" cy="3849291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latin typeface="Book Antiqua" panose="02040602050305030304" pitchFamily="18" charset="0"/>
              </a:rPr>
              <a:t>Gestion administrateur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Statistiques des visites</a:t>
            </a:r>
            <a:endParaRPr lang="fr-FR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Gestion du catalogue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E-Mailing</a:t>
            </a:r>
          </a:p>
          <a:p>
            <a:pPr marL="457200" lvl="1" indent="0">
              <a:buSzPct val="100000"/>
              <a:buNone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Contexte &amp; Besoins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228600" y="1047230"/>
            <a:ext cx="8686800" cy="99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i="1" dirty="0" smtClean="0">
                <a:latin typeface="Book Antiqua" panose="02040602050305030304" pitchFamily="18" charset="0"/>
              </a:rPr>
              <a:t>« Développer un site marchand de vente en ligne de croisières.  »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5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Application utile et fonctionnelle en 6 jours de projet </a:t>
            </a:r>
            <a:r>
              <a:rPr lang="fr-FR" sz="2800" dirty="0" smtClean="0">
                <a:latin typeface="Book Antiqua" panose="02040602050305030304" pitchFamily="18" charset="0"/>
              </a:rPr>
              <a:t>(24 jours-homme):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Fonctionnalités côté administrateur (agence de voyages)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Fonctionnalités côté client (grand public)</a:t>
            </a:r>
            <a:endParaRPr lang="fr-FR" sz="2400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Conclusions du projet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latin typeface="Book Antiqua" panose="02040602050305030304" pitchFamily="18" charset="0"/>
              </a:rPr>
              <a:t>Conclusions du </a:t>
            </a:r>
            <a:r>
              <a:rPr lang="en-US" sz="1600" dirty="0" err="1" smtClean="0">
                <a:latin typeface="Book Antiqua" panose="02040602050305030304" pitchFamily="18" charset="0"/>
              </a:rPr>
              <a:t>projet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30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Méthodes de travail:</a:t>
            </a:r>
            <a:endParaRPr lang="fr-FR" sz="28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Agile: </a:t>
            </a:r>
            <a:r>
              <a:rPr lang="fr-FR" sz="2400" dirty="0" smtClean="0">
                <a:latin typeface="Book Antiqua" panose="02040602050305030304" pitchFamily="18" charset="0"/>
              </a:rPr>
              <a:t>Objectif: produit </a:t>
            </a:r>
            <a:r>
              <a:rPr lang="fr-FR" sz="2400" dirty="0">
                <a:latin typeface="Book Antiqua" panose="02040602050305030304" pitchFamily="18" charset="0"/>
              </a:rPr>
              <a:t>fini </a:t>
            </a: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>
                <a:latin typeface="Book Antiqua" panose="02040602050305030304" pitchFamily="18" charset="0"/>
              </a:rPr>
              <a:t>L’amélioration et l’enrichissement des différents modules menés à chaque </a:t>
            </a:r>
            <a:r>
              <a:rPr lang="fr-FR" sz="2000" dirty="0" smtClean="0">
                <a:latin typeface="Book Antiqua" panose="02040602050305030304" pitchFamily="18" charset="0"/>
              </a:rPr>
              <a:t>itération</a:t>
            </a: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Programmation en binôme</a:t>
            </a: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Division en sprints bien définis difficile car délai court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Documentation</a:t>
            </a:r>
            <a:endParaRPr lang="fr-FR" sz="24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Insertion de commentaires dans le code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Génération de documentation facilitée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Commentaires après codage et non pendant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du projet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latin typeface="Book Antiqua" panose="02040602050305030304" pitchFamily="18" charset="0"/>
              </a:rPr>
              <a:t>Conclusions </a:t>
            </a:r>
            <a:r>
              <a:rPr lang="en-US" sz="1600" dirty="0" err="1" smtClean="0">
                <a:latin typeface="Book Antiqua" panose="02040602050305030304" pitchFamily="18" charset="0"/>
              </a:rPr>
              <a:t>personnelles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31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Tests</a:t>
            </a:r>
            <a:endParaRPr lang="fr-FR" sz="28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Tests fonctionnels pour chaque module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Tests unitaires non mis en place</a:t>
            </a: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Évolutions envisageables</a:t>
            </a:r>
            <a:endParaRPr lang="fr-FR" sz="2800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du projet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latin typeface="Book Antiqua" panose="02040602050305030304" pitchFamily="18" charset="0"/>
              </a:rPr>
              <a:t>Conclusions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32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613792" y="1916832"/>
            <a:ext cx="7772400" cy="838200"/>
          </a:xfrm>
        </p:spPr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Slides complémentaires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33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Comment l’intégrer uniquement à des vues choisies?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Ajout d’une section dans toutes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les vues désirées qui va faire appel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au contrôleur de recherche pour afficher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 menu de recherche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Appel à la section dans la vue </a:t>
            </a:r>
            <a:r>
              <a:rPr lang="fr-FR" sz="2000" dirty="0" err="1" smtClean="0">
                <a:latin typeface="Book Antiqua" panose="02040602050305030304" pitchFamily="18" charset="0"/>
              </a:rPr>
              <a:t>layout</a:t>
            </a:r>
            <a:r>
              <a:rPr lang="fr-FR" sz="2000" dirty="0" smtClean="0">
                <a:latin typeface="Book Antiqua" panose="02040602050305030304" pitchFamily="18" charset="0"/>
              </a:rPr>
              <a:t> (qui définit la vue partagée par </a:t>
            </a:r>
            <a:r>
              <a:rPr lang="fr-FR" sz="2000" dirty="0" smtClean="0">
                <a:latin typeface="Book Antiqua" panose="02040602050305030304" pitchFamily="18" charset="0"/>
              </a:rPr>
              <a:t>toutes les </a:t>
            </a:r>
            <a:r>
              <a:rPr lang="fr-FR" sz="2000" dirty="0" smtClean="0">
                <a:latin typeface="Book Antiqua" panose="02040602050305030304" pitchFamily="18" charset="0"/>
              </a:rPr>
              <a:t>vues du site)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Les vues où la section est définie afficheront le menu de recherche, les autres ignorent cette section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Menu de recherche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Book Antiqua" panose="02040602050305030304" pitchFamily="18" charset="0"/>
              </a:rPr>
              <a:t>A sample title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34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23145" r="80933" b="69322"/>
          <a:stretch/>
        </p:blipFill>
        <p:spPr bwMode="auto">
          <a:xfrm>
            <a:off x="5652120" y="2204864"/>
            <a:ext cx="2836190" cy="77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t="44180" r="59524" b="46367"/>
          <a:stretch/>
        </p:blipFill>
        <p:spPr bwMode="auto">
          <a:xfrm>
            <a:off x="1494971" y="4509120"/>
            <a:ext cx="6154057" cy="97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6700" y="914400"/>
            <a:ext cx="8382000" cy="5426075"/>
          </a:xfrm>
        </p:spPr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Besoins: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Ne permettre la manipulation des données de la base de données qu’aux personnes compétentes et autorisées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Solution: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de l’attribut [</a:t>
            </a:r>
            <a:r>
              <a:rPr lang="fr-FR" sz="2400" dirty="0" err="1" smtClean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Authorize</a:t>
            </a:r>
            <a:r>
              <a:rPr lang="fr-FR" sz="2400" dirty="0" smtClean="0">
                <a:latin typeface="Book Antiqua" panose="02040602050305030304" pitchFamily="18" charset="0"/>
              </a:rPr>
              <a:t>]: limite l’accès aux utilisateurs connectés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Gestion des autorisations par rôles: maintenance plus facile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Gestion de rôles d’utilisateur et persistance dans la base de données à l’aide d’interfaces intuitives: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Créer, supprimer ou modifier les rôles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Attribuer </a:t>
            </a:r>
            <a:r>
              <a:rPr lang="fr-FR" sz="2000" dirty="0" smtClean="0">
                <a:latin typeface="Book Antiqua" panose="02040602050305030304" pitchFamily="18" charset="0"/>
              </a:rPr>
              <a:t>les rôles à certains utilisateurs</a:t>
            </a: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smtClean="0">
                <a:latin typeface="Book Antiqua" panose="02040602050305030304" pitchFamily="18" charset="0"/>
              </a:rPr>
              <a:t>Limiter l’accès à des pages sensibles</a:t>
            </a:r>
            <a:endParaRPr lang="fr-FR" sz="40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35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Application évolutive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Authentification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SGBD : MS SQL </a:t>
            </a:r>
            <a:r>
              <a:rPr lang="fr-FR" sz="2800" dirty="0" smtClean="0">
                <a:latin typeface="Book Antiqua" panose="02040602050305030304" pitchFamily="18" charset="0"/>
              </a:rPr>
              <a:t>Server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6 jours / 24 </a:t>
            </a:r>
            <a:r>
              <a:rPr lang="fr-FR" sz="2800" dirty="0" err="1" smtClean="0">
                <a:latin typeface="Book Antiqua" panose="02040602050305030304" pitchFamily="18" charset="0"/>
              </a:rPr>
              <a:t>jours.homme</a:t>
            </a:r>
            <a:endParaRPr lang="fr-FR" sz="2800" dirty="0" smtClean="0">
              <a:latin typeface="Book Antiqua" panose="02040602050305030304" pitchFamily="18" charset="0"/>
            </a:endParaRPr>
          </a:p>
          <a:p>
            <a:pPr marL="0" indent="0">
              <a:buSzPct val="70000"/>
              <a:buNone/>
            </a:pPr>
            <a:endParaRPr lang="fr-FR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Contraintes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4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Application évolutive </a:t>
            </a:r>
            <a:r>
              <a:rPr lang="fr-FR" sz="2400" dirty="0">
                <a:latin typeface="Book Antiqua" panose="02040602050305030304" pitchFamily="18" charset="0"/>
              </a:rPr>
              <a:t>=&gt; MVC : </a:t>
            </a:r>
            <a:r>
              <a:rPr lang="fr-FR" sz="2400" dirty="0" smtClean="0">
                <a:latin typeface="Book Antiqua" panose="02040602050305030304" pitchFamily="18" charset="0"/>
              </a:rPr>
              <a:t>Entity Framework </a:t>
            </a:r>
            <a:r>
              <a:rPr lang="fr-FR" sz="2400" dirty="0">
                <a:latin typeface="Book Antiqua" panose="02040602050305030304" pitchFamily="18" charset="0"/>
              </a:rPr>
              <a:t>+ </a:t>
            </a:r>
            <a:r>
              <a:rPr lang="fr-FR" sz="2400" dirty="0" err="1" smtClean="0">
                <a:latin typeface="Book Antiqua" panose="02040602050305030304" pitchFamily="18" charset="0"/>
              </a:rPr>
              <a:t>Linq</a:t>
            </a: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Affichage responsive =&gt; Framework </a:t>
            </a:r>
            <a:r>
              <a:rPr lang="fr-FR" sz="2400" dirty="0" err="1" smtClean="0">
                <a:latin typeface="Book Antiqua" panose="02040602050305030304" pitchFamily="18" charset="0"/>
              </a:rPr>
              <a:t>Bootstrap</a:t>
            </a:r>
            <a:r>
              <a:rPr lang="fr-FR" sz="2400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Authentification =&gt; Microsoft </a:t>
            </a:r>
            <a:r>
              <a:rPr lang="fr-FR" sz="2400" dirty="0" err="1" smtClean="0">
                <a:latin typeface="Book Antiqua" panose="02040602050305030304" pitchFamily="18" charset="0"/>
              </a:rPr>
              <a:t>Identity</a:t>
            </a:r>
            <a:r>
              <a:rPr lang="fr-FR" sz="2400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Navigation intuitive =&gt; Uniformité des vues (chartes graphiques) </a:t>
            </a:r>
          </a:p>
          <a:p>
            <a:pPr marL="0" indent="0">
              <a:buSzPct val="70000"/>
              <a:buNone/>
            </a:pPr>
            <a:endParaRPr lang="fr-FR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Choix effectués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Développement à partir de User Stories</a:t>
            </a:r>
            <a:endParaRPr lang="fr-FR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Réactivité aux nouveaux besoins client</a:t>
            </a:r>
            <a:endParaRPr lang="fr-FR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Communication en continue multi-niveaux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03140"/>
            <a:ext cx="4267200" cy="3186682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Méthodes de travail : SCRUM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3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Base de données, Statistiques et e-Mailing (Adriana)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Création/Suppression de croisière et moteur de recherche (Christine)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Réservation et gestion de la disponibilité des places (Sofiane)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Interface et expérience utilisateur (Alexis)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Conclusion &amp; questions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Plan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Plan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7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125615"/>
              </p:ext>
            </p:extLst>
          </p:nvPr>
        </p:nvGraphicFramePr>
        <p:xfrm>
          <a:off x="467544" y="1196752"/>
          <a:ext cx="460851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Qui est Adriana Salazar?? </a:t>
            </a:r>
            <a:endParaRPr lang="es-VE" dirty="0">
              <a:latin typeface="Book Antiqua" panose="02040602050305030304" pitchFamily="18" charset="0"/>
            </a:endParaRPr>
          </a:p>
        </p:txBody>
      </p:sp>
      <p:pic>
        <p:nvPicPr>
          <p:cNvPr id="3074" name="Picture 2" descr="http://barucstudio.com/site/images/stories/baruc/1_home/bombill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20919" y="3626713"/>
            <a:ext cx="504056" cy="663503"/>
          </a:xfrm>
          <a:prstGeom prst="rect">
            <a:avLst/>
          </a:prstGeom>
          <a:noFill/>
        </p:spPr>
      </p:pic>
      <p:pic>
        <p:nvPicPr>
          <p:cNvPr id="3076" name="Picture 4" descr="http://www.ordidocaz.com/img/cms/ordidocaz%20lunette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0919" y="4581128"/>
            <a:ext cx="974561" cy="79361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5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Besoins du Client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20" name="19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Zone Utilisateur (Interface et fonctionnalité)</a:t>
            </a:r>
            <a:endParaRPr lang="es-VE" sz="2800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Présentation du catalogue de produits par les différentes catégories et par un moteur de recherche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Mise en avant des promotions</a:t>
            </a:r>
            <a:endParaRPr lang="es-VE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Zone </a:t>
            </a:r>
            <a:r>
              <a:rPr lang="fr-FR" sz="2800" dirty="0" smtClean="0">
                <a:latin typeface="Book Antiqua" panose="02040602050305030304" pitchFamily="18" charset="0"/>
              </a:rPr>
              <a:t>Administrateur</a:t>
            </a:r>
            <a:endParaRPr lang="es-VE" sz="2800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Contact personnalisé avec les utilisateurs et promotion du produit par email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Suivi statistique du nombre des visites d’un produit par pays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Gérer  le changement des produits 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771528" y="6555810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996808" y="6451333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Besoins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64252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339</TotalTime>
  <Words>1059</Words>
  <Application>Microsoft Office PowerPoint</Application>
  <PresentationFormat>Affichage à l'écran (4:3)</PresentationFormat>
  <Paragraphs>334</Paragraphs>
  <Slides>35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Book Antiqua</vt:lpstr>
      <vt:lpstr>Calibri</vt:lpstr>
      <vt:lpstr>Courier New</vt:lpstr>
      <vt:lpstr>Wingdings</vt:lpstr>
      <vt:lpstr>Beamer</vt:lpstr>
      <vt:lpstr>Open Sea</vt:lpstr>
      <vt:lpstr>Cursus présentateur :</vt:lpstr>
      <vt:lpstr>Contexte &amp; Besoins</vt:lpstr>
      <vt:lpstr>Contraintes</vt:lpstr>
      <vt:lpstr>Choix effectués</vt:lpstr>
      <vt:lpstr>Méthodes de travail : SCRUM</vt:lpstr>
      <vt:lpstr>Plan </vt:lpstr>
      <vt:lpstr>Qui est Adriana Salazar?? </vt:lpstr>
      <vt:lpstr>Besoins du Client</vt:lpstr>
      <vt:lpstr>Solutions implémentées</vt:lpstr>
      <vt:lpstr>Gestion de Base de Données</vt:lpstr>
      <vt:lpstr>Gestion de Base de Données</vt:lpstr>
      <vt:lpstr>Zone Administrateur</vt:lpstr>
      <vt:lpstr>Zone Administrateur</vt:lpstr>
      <vt:lpstr>Zone Administrateur</vt:lpstr>
      <vt:lpstr>Conclusions Personnels</vt:lpstr>
      <vt:lpstr>Cursus présentateur :</vt:lpstr>
      <vt:lpstr>Partie Administrateur</vt:lpstr>
      <vt:lpstr>Gestion des croisières</vt:lpstr>
      <vt:lpstr>Formulaire de recherche</vt:lpstr>
      <vt:lpstr>Technologies utilisées</vt:lpstr>
      <vt:lpstr>Decorator </vt:lpstr>
      <vt:lpstr>Conclusion personnelle</vt:lpstr>
      <vt:lpstr>Interface utilisateur </vt:lpstr>
      <vt:lpstr>Uniformité des vues</vt:lpstr>
      <vt:lpstr>Vue partielle &amp; jQuery</vt:lpstr>
      <vt:lpstr>Commentaires</vt:lpstr>
      <vt:lpstr>Difficultés &amp; Conclusion</vt:lpstr>
      <vt:lpstr>Bilan personnel</vt:lpstr>
      <vt:lpstr>Conclusions du projet</vt:lpstr>
      <vt:lpstr>Conclusions du projet</vt:lpstr>
      <vt:lpstr>Conclusions du projet</vt:lpstr>
      <vt:lpstr>Slides complémentaires</vt:lpstr>
      <vt:lpstr>Menu de recherche</vt:lpstr>
      <vt:lpstr>Limiter l’accès à des pages sensibles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Sea</dc:title>
  <dc:creator>adminl</dc:creator>
  <cp:lastModifiedBy>adminl</cp:lastModifiedBy>
  <cp:revision>36</cp:revision>
  <dcterms:created xsi:type="dcterms:W3CDTF">2015-09-09T11:31:09Z</dcterms:created>
  <dcterms:modified xsi:type="dcterms:W3CDTF">2015-09-10T09:07:05Z</dcterms:modified>
</cp:coreProperties>
</file>